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58" r:id="rId12"/>
    <p:sldId id="269" r:id="rId13"/>
    <p:sldId id="270" r:id="rId14"/>
    <p:sldId id="271" r:id="rId15"/>
    <p:sldId id="272" r:id="rId16"/>
    <p:sldId id="259" r:id="rId17"/>
    <p:sldId id="273" r:id="rId18"/>
    <p:sldId id="274" r:id="rId19"/>
    <p:sldId id="260" r:id="rId20"/>
  </p:sldIdLst>
  <p:sldSz cx="12192000" cy="6858000"/>
  <p:notesSz cx="6858000" cy="9144000"/>
  <p:defaultTextStyle>
    <a:defPPr lvl="0">
      <a:defRPr lang="x-non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x-none" smtClean="0"/>
              <a:t>17.02.2022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F0872-BC6C-D64A-BBA0-269482925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7" b="15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17.02.2022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360DBD-D8BF-AB41-BF0C-796A63D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84" y="6356350"/>
            <a:ext cx="7753816" cy="365125"/>
          </a:xfrm>
        </p:spPr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17.02.2022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39478D-8729-2C4A-ABD7-A5D61ADE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17.02.2022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82FB28-21A4-3F47-B966-C4A196D7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9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17.02.2022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E580D-1D02-8147-8BA6-E42525F5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17.02.2022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61A0BE-3AA4-C348-A92B-F575AE8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17.02.2022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06FCEF-7098-FA4F-A7EB-C6FB920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17.02.2022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261415E-2F2E-4843-B291-76F3D9A5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17.02.2022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60554E-FB52-5C4D-938F-1643A06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17.02.2022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4EB91D-00DC-AE42-A603-0EEEC38A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17.02.2022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8EC1D7-E0A5-5740-BAF3-A8DDBA94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17.02.2022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E770A7-4B05-6145-89BC-FECB1C58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17.02.2022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AB7DC3-BEE2-D642-B96F-39FBFF4DB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aksim.Stolyarov@eurochem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15F05-D229-6341-A833-1B92C5BB1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018" y="2410691"/>
            <a:ext cx="8201891" cy="29974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Топ-5 мифов о минеральном </a:t>
            </a:r>
            <a:r>
              <a:rPr lang="ru-RU" b="1" dirty="0" smtClean="0"/>
              <a:t>питании, </a:t>
            </a:r>
            <a:r>
              <a:rPr lang="ru-RU" b="1" dirty="0"/>
              <a:t>или </a:t>
            </a:r>
            <a:br>
              <a:rPr lang="ru-RU" b="1" dirty="0"/>
            </a:br>
            <a:r>
              <a:rPr lang="ru-RU" b="1" dirty="0"/>
              <a:t>Как иллюзия знания снижает урожай</a:t>
            </a:r>
            <a:endParaRPr lang="ru-RU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972BED-1038-C74E-969E-A3C97527F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1" y="5408166"/>
            <a:ext cx="7753815" cy="144983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Столяров Максим Евгеньевич</a:t>
            </a:r>
          </a:p>
          <a:p>
            <a:r>
              <a:rPr lang="ru-RU" sz="2800" dirty="0" smtClean="0"/>
              <a:t>Менеджер по развитию агрохимического сервиса компании </a:t>
            </a:r>
            <a:r>
              <a:rPr lang="ru-RU" sz="2800" dirty="0" err="1" smtClean="0"/>
              <a:t>ЕвроХим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68229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10</a:t>
            </a:fld>
            <a:endParaRPr lang="x-none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203807" y="821215"/>
            <a:ext cx="5744488" cy="53465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  <a:defRPr/>
            </a:pPr>
            <a:r>
              <a:rPr lang="ru-RU" altLang="ru-RU" sz="2800" b="1" u="sng" dirty="0">
                <a:solidFill>
                  <a:srgbClr val="002060"/>
                </a:solidFill>
                <a:latin typeface="+mn-lt"/>
                <a:cs typeface="Proxima Nova Cond Bold"/>
              </a:rPr>
              <a:t>Оптимальный рН почвы</a:t>
            </a:r>
            <a:r>
              <a:rPr lang="en-US" altLang="ru-RU" sz="2800" b="1" u="sng" dirty="0">
                <a:solidFill>
                  <a:srgbClr val="002060"/>
                </a:solidFill>
                <a:latin typeface="+mn-lt"/>
                <a:cs typeface="Proxima Nova Cond Bold"/>
              </a:rPr>
              <a:t> </a:t>
            </a:r>
            <a:r>
              <a:rPr lang="ru-RU" altLang="ru-RU" sz="2800" b="1" u="sng" dirty="0">
                <a:solidFill>
                  <a:srgbClr val="002060"/>
                </a:solidFill>
                <a:latin typeface="+mn-lt"/>
                <a:cs typeface="Proxima Nova Cond Bold"/>
              </a:rPr>
              <a:t>для выращивания </a:t>
            </a:r>
            <a:r>
              <a:rPr lang="ru-RU" altLang="ru-RU" sz="2800" b="1" u="sng" dirty="0" smtClean="0">
                <a:solidFill>
                  <a:srgbClr val="002060"/>
                </a:solidFill>
                <a:latin typeface="+mn-lt"/>
                <a:cs typeface="Proxima Nova Cond Bold"/>
              </a:rPr>
              <a:t>ягодных и косточковых</a:t>
            </a:r>
            <a:r>
              <a:rPr lang="ru-RU" altLang="ru-RU" sz="2800" b="1" dirty="0" smtClean="0">
                <a:solidFill>
                  <a:srgbClr val="00B0F0"/>
                </a:solidFill>
                <a:latin typeface="+mn-lt"/>
                <a:cs typeface="Proxima Nova Cond Bold"/>
              </a:rPr>
              <a:t>*</a:t>
            </a:r>
            <a:r>
              <a:rPr lang="ru-RU" altLang="ru-RU" sz="2800" b="1" dirty="0" smtClean="0">
                <a:solidFill>
                  <a:srgbClr val="002060"/>
                </a:solidFill>
                <a:latin typeface="+mn-lt"/>
                <a:cs typeface="Proxima Nova Cond Bold"/>
              </a:rPr>
              <a:t>:</a:t>
            </a:r>
            <a:endParaRPr lang="en-US" altLang="ru-RU" sz="2800" b="1" dirty="0">
              <a:solidFill>
                <a:srgbClr val="002060"/>
              </a:solidFill>
              <a:latin typeface="+mn-lt"/>
              <a:cs typeface="Proxima Nova Cond Bold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Proxima Nova Light"/>
              </a:rPr>
              <a:t>Красная смородина – 5,5 – 7,0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Proxima Nova Light"/>
              </a:rPr>
              <a:t>Чёрная смородина – 6,0 – 8,0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Proxima Nova Light"/>
              </a:rPr>
              <a:t>Крыжовник – 5,0 – 6,5 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Proxima Nova Light"/>
              </a:rPr>
              <a:t>Земляника садовая – 5,0 – 7,5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Proxima Nova Light"/>
              </a:rPr>
              <a:t>Малина – 5,0 – 6,5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Proxima Nova Light"/>
              </a:rPr>
              <a:t>Ежевика – 5,0 – 6,0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Proxima Nova Light"/>
              </a:rPr>
              <a:t>Вишня, черешня – 6,0 – 7,5 </a:t>
            </a:r>
            <a:endParaRPr lang="ru-RU" altLang="ru-RU" sz="2400" dirty="0">
              <a:solidFill>
                <a:srgbClr val="002060"/>
              </a:solidFill>
              <a:latin typeface="+mn-lt"/>
              <a:cs typeface="Proxima Nova Light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+mn-lt"/>
              <a:cs typeface="Proxima Nova Light"/>
            </a:endParaRPr>
          </a:p>
          <a:p>
            <a:pPr marL="180000" indent="-180000" algn="ct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endParaRPr lang="ru-RU" altLang="ru-RU" sz="1800" dirty="0">
              <a:solidFill>
                <a:srgbClr val="002060"/>
              </a:solidFill>
              <a:latin typeface="+mn-lt"/>
              <a:cs typeface="Proxima Nova Light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  <a:defRPr/>
            </a:pPr>
            <a:endParaRPr lang="ru-RU" altLang="ru-RU" sz="1800" dirty="0">
              <a:solidFill>
                <a:srgbClr val="002060"/>
              </a:solidFill>
              <a:latin typeface="+mn-lt"/>
              <a:cs typeface="Proxima Nova Ligh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7" y="2023486"/>
            <a:ext cx="6393873" cy="3191274"/>
          </a:xfrm>
          <a:prstGeom prst="rect">
            <a:avLst/>
          </a:prstGeom>
        </p:spPr>
      </p:pic>
      <p:sp>
        <p:nvSpPr>
          <p:cNvPr id="8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3807" y="124593"/>
            <a:ext cx="11277307" cy="499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800"/>
            </a:lvl1pPr>
            <a:lvl2pPr>
              <a:lnSpc>
                <a:spcPts val="1900"/>
              </a:lnSpc>
              <a:spcBef>
                <a:spcPts val="0"/>
              </a:spcBef>
              <a:defRPr sz="1200" b="0">
                <a:solidFill>
                  <a:schemeClr val="accent3"/>
                </a:solidFill>
              </a:defRPr>
            </a:lvl2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Диагностика почвы воды и растений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0372" y="5609748"/>
            <a:ext cx="571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*Источник: по материалам </a:t>
            </a:r>
            <a:r>
              <a:rPr lang="en-US" dirty="0" smtClean="0">
                <a:solidFill>
                  <a:srgbClr val="00B0F0"/>
                </a:solidFill>
              </a:rPr>
              <a:t>http</a:t>
            </a:r>
            <a:r>
              <a:rPr lang="en-US" dirty="0">
                <a:solidFill>
                  <a:srgbClr val="00B0F0"/>
                </a:solidFill>
              </a:rPr>
              <a:t>://www.lusterleaf.com/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11</a:t>
            </a:fld>
            <a:endParaRPr lang="x-none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14693" y="287317"/>
            <a:ext cx="11277307" cy="49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053868"/>
                </a:solidFill>
              </a:rPr>
              <a:t>Влияние качества поливной воды на урожайность</a:t>
            </a:r>
            <a:endParaRPr lang="ru-RU" sz="2800" b="1" dirty="0">
              <a:solidFill>
                <a:srgbClr val="053868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786759" y="1118774"/>
            <a:ext cx="89863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 cap="all" dirty="0">
                <a:solidFill>
                  <a:srgbClr val="002060"/>
                </a:solidFill>
                <a:latin typeface="+mn-lt"/>
                <a:cs typeface="Proxima Nova Cond Bold"/>
              </a:rPr>
              <a:t>Снижение урожайности в зависимости от степени засоления воды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8" y="1899688"/>
            <a:ext cx="7190508" cy="43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7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12</a:t>
            </a:fld>
            <a:endParaRPr lang="x-none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481CE789-ED41-44D1-8480-20658B619D4E}"/>
              </a:ext>
            </a:extLst>
          </p:cNvPr>
          <p:cNvSpPr txBox="1">
            <a:spLocks/>
          </p:cNvSpPr>
          <p:nvPr/>
        </p:nvSpPr>
        <p:spPr>
          <a:xfrm>
            <a:off x="1350818" y="771507"/>
            <a:ext cx="4854720" cy="492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x-none"/>
            </a:defPPr>
            <a:lvl1pPr marL="0" lv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tx1"/>
                </a:solidFill>
              </a:rPr>
              <a:t>МИФ №3: «Чем больше – тем лучше!»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56"/>
          <a:stretch/>
        </p:blipFill>
        <p:spPr>
          <a:xfrm>
            <a:off x="6081848" y="771507"/>
            <a:ext cx="5768815" cy="44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13</a:t>
            </a:fld>
            <a:endParaRPr lang="x-none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12473" y="320216"/>
            <a:ext cx="11277307" cy="49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053868"/>
                </a:solidFill>
              </a:rPr>
              <a:t>Высокие дозы удобрений</a:t>
            </a:r>
            <a:endParaRPr lang="ru-RU" sz="3200" b="1" dirty="0">
              <a:solidFill>
                <a:srgbClr val="05386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1545" y="4939777"/>
            <a:ext cx="9963807" cy="813138"/>
          </a:xfrm>
          <a:prstGeom prst="rect">
            <a:avLst/>
          </a:prstGeom>
          <a:noFill/>
          <a:ln w="57150">
            <a:solidFill>
              <a:srgbClr val="05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1945" y="5140545"/>
            <a:ext cx="10226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>
                <a:solidFill>
                  <a:srgbClr val="002060"/>
                </a:solidFill>
                <a:latin typeface="Proxima Nova Light"/>
                <a:cs typeface="Proxima Nova Light"/>
              </a:rPr>
              <a:t>Осторожно используйте удобрения, часто избыток элемента путают с недостатком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11" y="1232019"/>
            <a:ext cx="5850868" cy="3213857"/>
          </a:xfrm>
          <a:prstGeom prst="rect">
            <a:avLst/>
          </a:prstGeom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269364" y="1293338"/>
            <a:ext cx="454954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+mn-lt"/>
                <a:cs typeface="Proxima Nova Light"/>
              </a:rPr>
              <a:t>«</a:t>
            </a:r>
            <a:r>
              <a:rPr lang="ru-RU" altLang="ru-RU" sz="2800" dirty="0">
                <a:solidFill>
                  <a:srgbClr val="002060"/>
                </a:solidFill>
                <a:latin typeface="+mn-lt"/>
                <a:cs typeface="Proxima Nova Light"/>
              </a:rPr>
              <a:t>Чем больше, тем лучше!»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+mn-lt"/>
                <a:cs typeface="Proxima Nova Light"/>
              </a:rPr>
              <a:t>Высокие дозы удобрений повышают содержание солей в прикорневой зоне. При нехватке влаги, растения могут получить ожоги.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ru-RU" altLang="ru-RU" sz="2000" dirty="0">
              <a:latin typeface="Proxima Nova Light"/>
              <a:cs typeface="Proxima Nova Ligh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ru-RU" altLang="ru-RU" sz="2000" dirty="0">
              <a:solidFill>
                <a:srgbClr val="C00000"/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895096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14</a:t>
            </a:fld>
            <a:endParaRPr lang="x-none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481CE789-ED41-44D1-8480-20658B619D4E}"/>
              </a:ext>
            </a:extLst>
          </p:cNvPr>
          <p:cNvSpPr txBox="1">
            <a:spLocks/>
          </p:cNvSpPr>
          <p:nvPr/>
        </p:nvSpPr>
        <p:spPr>
          <a:xfrm>
            <a:off x="1524000" y="1562724"/>
            <a:ext cx="5791200" cy="2844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x-none"/>
            </a:defPPr>
            <a:lvl1pPr marL="0" lv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tx1"/>
                </a:solidFill>
              </a:rPr>
              <a:t>МИФ №4: Вносить удобрения можно почти в любое время – растение само возьмет то, что ему нужно.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54" y="532194"/>
            <a:ext cx="2821398" cy="4905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56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15</a:t>
            </a:fld>
            <a:endParaRPr lang="x-none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164404" y="259289"/>
            <a:ext cx="11277307" cy="49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053868"/>
                </a:solidFill>
              </a:rPr>
              <a:t>Время внесения</a:t>
            </a:r>
            <a:endParaRPr lang="ru-RU" sz="3200" b="1" dirty="0">
              <a:solidFill>
                <a:srgbClr val="05386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8366" y="4907033"/>
            <a:ext cx="9837682" cy="1162950"/>
          </a:xfrm>
          <a:prstGeom prst="rect">
            <a:avLst/>
          </a:prstGeom>
          <a:noFill/>
          <a:ln w="57150">
            <a:solidFill>
              <a:srgbClr val="05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8366" y="5022864"/>
            <a:ext cx="10079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altLang="ru-RU" sz="2000" dirty="0">
                <a:solidFill>
                  <a:srgbClr val="002060"/>
                </a:solidFill>
                <a:latin typeface="Proxima Nova Light"/>
                <a:cs typeface="Proxima Nova Light"/>
              </a:rPr>
              <a:t>Необходимо обеспечить растение правильными  питательными веществами в нужное время,  в соответствии с требованиями конкретной  культуры на разных стадиях роста.</a:t>
            </a: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164404" y="874248"/>
            <a:ext cx="10798758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Proxima Nova Light"/>
              </a:rPr>
              <a:t>Внесение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  <a:cs typeface="Proxima Nova Light"/>
              </a:rPr>
              <a:t>правильных доз удобрений это недостаточно. Несоблюдение правильных норм внесения удобрений в нужное время является распространенной ошибкой, ведущей к потере урожая. Растения поглощают питательные вещества в разных скоростях и соотношениях на разных фенологических стадиях роста. Каждое питательное вещество имеет свою уникальную кривую поглощения.</a:t>
            </a:r>
          </a:p>
          <a:p>
            <a:pPr algn="just" defTabSz="9144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  <a:cs typeface="Proxima Nova Light"/>
              </a:rPr>
              <a:t>Если питательное вещество вносится слишком поздно, развитие растения будет ограничено и произойдет потеря урожая.</a:t>
            </a:r>
          </a:p>
          <a:p>
            <a:pPr defTabSz="914400"/>
            <a:endParaRPr lang="ru-RU" altLang="ru-RU" sz="2000" dirty="0">
              <a:solidFill>
                <a:srgbClr val="1F497D">
                  <a:lumMod val="50000"/>
                </a:srgbClr>
              </a:solidFill>
              <a:latin typeface="Proxima Nova Light"/>
              <a:cs typeface="Proxima Nova Light"/>
            </a:endParaRPr>
          </a:p>
          <a:p>
            <a:pPr defTabSz="914400"/>
            <a:endParaRPr lang="ru-RU" altLang="ru-RU" sz="2000" dirty="0">
              <a:solidFill>
                <a:srgbClr val="1F497D">
                  <a:lumMod val="50000"/>
                </a:srgbClr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035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479279-DF7C-4545-A5D8-B13E8F24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 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1C30E2-48C1-684B-942E-A87A89D0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16</a:t>
            </a:fld>
            <a:endParaRPr lang="x-none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67691" y="478498"/>
            <a:ext cx="11402609" cy="445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053868"/>
                </a:solidFill>
              </a:rPr>
              <a:t>Время внесения</a:t>
            </a:r>
            <a:endParaRPr lang="ru-RU" sz="3200" b="1" dirty="0">
              <a:solidFill>
                <a:srgbClr val="053868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7691" y="1857721"/>
            <a:ext cx="10086108" cy="3961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41862" y="1015939"/>
            <a:ext cx="7711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Кривые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поглощения основных минеральных элементов растениями 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земляники садовой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6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479279-DF7C-4545-A5D8-B13E8F24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 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1C30E2-48C1-684B-942E-A87A89D0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17</a:t>
            </a:fld>
            <a:endParaRPr lang="x-none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481CE789-ED41-44D1-8480-20658B619D4E}"/>
              </a:ext>
            </a:extLst>
          </p:cNvPr>
          <p:cNvSpPr txBox="1">
            <a:spLocks/>
          </p:cNvSpPr>
          <p:nvPr/>
        </p:nvSpPr>
        <p:spPr>
          <a:xfrm>
            <a:off x="1392382" y="1402127"/>
            <a:ext cx="4689466" cy="3138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x-none"/>
            </a:defPPr>
            <a:lvl1pPr marL="0" lv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tx1"/>
                </a:solidFill>
              </a:rPr>
              <a:t>МИФ №5: Главное в питании ягодных – выработать «свою» схему, дальше нужно работать «по накатанной»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56"/>
          <a:stretch/>
        </p:blipFill>
        <p:spPr>
          <a:xfrm>
            <a:off x="6081848" y="771507"/>
            <a:ext cx="5768815" cy="44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479279-DF7C-4545-A5D8-B13E8F24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 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1C30E2-48C1-684B-942E-A87A89D0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18</a:t>
            </a:fld>
            <a:endParaRPr lang="x-none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354084" y="428619"/>
            <a:ext cx="11277307" cy="49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053868"/>
                </a:solidFill>
              </a:rPr>
              <a:t>Однообразная система питания</a:t>
            </a:r>
            <a:endParaRPr lang="ru-RU" sz="3200" b="1" dirty="0">
              <a:solidFill>
                <a:srgbClr val="05386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4407" y="4226170"/>
            <a:ext cx="10666248" cy="1745116"/>
          </a:xfrm>
          <a:prstGeom prst="rect">
            <a:avLst/>
          </a:prstGeom>
          <a:noFill/>
          <a:ln w="57150">
            <a:solidFill>
              <a:srgbClr val="05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4407" y="4401626"/>
            <a:ext cx="10592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Proxima Nova Light"/>
                <a:cs typeface="Proxima Nova Light"/>
              </a:rPr>
              <a:t>Не придерживайтесь одной формулы или общей рекомендации. Основывайте свои программы удобрений на конкретных потребностях в питательных веществах для конкретной культуры, реальных полевых данных и местных условиях.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354084" y="1109132"/>
            <a:ext cx="10099729" cy="335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+mn-lt"/>
                <a:cs typeface="Proxima Nova Light"/>
              </a:rPr>
              <a:t>Если </a:t>
            </a:r>
            <a:r>
              <a:rPr lang="ru-RU" altLang="ru-RU" sz="2800" dirty="0">
                <a:solidFill>
                  <a:srgbClr val="002060"/>
                </a:solidFill>
                <a:latin typeface="+mn-lt"/>
                <a:cs typeface="Proxima Nova Light"/>
              </a:rPr>
              <a:t>определенная «формула» сработала один раз, естественным побуждением является повторение того, что оказалось успешным.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ru-RU" altLang="ru-RU" sz="2800" dirty="0">
                <a:solidFill>
                  <a:srgbClr val="002060"/>
                </a:solidFill>
                <a:latin typeface="+mn-lt"/>
                <a:cs typeface="Proxima Nova Light"/>
              </a:rPr>
              <a:t>Тем не менее, это оказывается большой ошибкой, поскольку полевые условия являются динамическими, и то, что сработало для нас однажды, не обязательно будет работать на нас снова.</a:t>
            </a:r>
          </a:p>
          <a:p>
            <a:endParaRPr lang="ru-RU" altLang="ru-RU" sz="2400" dirty="0">
              <a:solidFill>
                <a:srgbClr val="002060"/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0250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457A3-2D8D-EF43-B743-CDEE9F4C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2491091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/>
              <a:t>Вопросы?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FB83D7-F778-3945-83F2-E2D25887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2512265"/>
            <a:ext cx="10573214" cy="3556026"/>
          </a:xfrm>
        </p:spPr>
        <p:txBody>
          <a:bodyPr>
            <a:noAutofit/>
          </a:bodyPr>
          <a:lstStyle/>
          <a:p>
            <a:r>
              <a:rPr lang="ru-RU" dirty="0"/>
              <a:t>Контакты докладчика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Столяров Максим Евгеньевич</a:t>
            </a:r>
          </a:p>
          <a:p>
            <a:r>
              <a:rPr lang="ru-RU" dirty="0" smtClean="0"/>
              <a:t>Менеджер по развитию агрохимического сервиса компании </a:t>
            </a:r>
            <a:r>
              <a:rPr lang="ru-RU" dirty="0" err="1" smtClean="0"/>
              <a:t>ЕвроХим</a:t>
            </a:r>
            <a:endParaRPr lang="ru-RU" dirty="0" smtClean="0"/>
          </a:p>
          <a:p>
            <a:r>
              <a:rPr lang="ru-RU" dirty="0" smtClean="0"/>
              <a:t>+7 (910) 200-36-97</a:t>
            </a:r>
          </a:p>
          <a:p>
            <a:r>
              <a:rPr lang="en-US" dirty="0" smtClean="0">
                <a:hlinkClick r:id="rId2"/>
              </a:rPr>
              <a:t>Maksim.Stolyarov@eurochem.ru</a:t>
            </a:r>
            <a:endParaRPr lang="en-US" dirty="0" smtClean="0"/>
          </a:p>
          <a:p>
            <a:r>
              <a:rPr lang="en-US" dirty="0" smtClean="0"/>
              <a:t>Agrodep@eurochem.ru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AA95AB-88F9-734C-97CD-E1FFB7B6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887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2</a:t>
            </a:fld>
            <a:endParaRPr lang="x-none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25" y="3332560"/>
            <a:ext cx="4232832" cy="2753710"/>
          </a:xfrm>
          <a:prstGeom prst="rect">
            <a:avLst/>
          </a:prstGeom>
        </p:spPr>
      </p:pic>
      <p:pic>
        <p:nvPicPr>
          <p:cNvPr id="7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94" y="1804658"/>
            <a:ext cx="1853716" cy="283422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96EFEFE6-2C01-46FD-BA25-A96723CDB8C9}"/>
              </a:ext>
            </a:extLst>
          </p:cNvPr>
          <p:cNvSpPr txBox="1">
            <a:spLocks/>
          </p:cNvSpPr>
          <p:nvPr/>
        </p:nvSpPr>
        <p:spPr>
          <a:xfrm>
            <a:off x="990940" y="285823"/>
            <a:ext cx="11277305" cy="504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err="1" smtClean="0"/>
              <a:t>ЕвроХим</a:t>
            </a:r>
            <a:r>
              <a:rPr lang="ru-RU" b="1" dirty="0" smtClean="0"/>
              <a:t> сегодня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E3B8CD-D634-45EB-A9C6-7B7F7F487746}"/>
              </a:ext>
            </a:extLst>
          </p:cNvPr>
          <p:cNvSpPr txBox="1"/>
          <p:nvPr/>
        </p:nvSpPr>
        <p:spPr>
          <a:xfrm>
            <a:off x="4635062" y="1020577"/>
            <a:ext cx="709050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Cond Bold"/>
              </a:rPr>
              <a:t>Полный ассортимент удобрений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Proxima Nova Cond Bold"/>
            </a:endParaRPr>
          </a:p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Light"/>
              </a:rPr>
              <a:t>Собственное производство;</a:t>
            </a:r>
          </a:p>
          <a:p>
            <a:pPr marL="285750" lvl="0" indent="-285750" algn="r" defTabSz="9144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noProof="0" dirty="0" smtClean="0">
                <a:solidFill>
                  <a:srgbClr val="002060"/>
                </a:solidFill>
                <a:cs typeface="Proxima Nova Light"/>
              </a:rPr>
              <a:t>Собственная сырьевая база</a:t>
            </a:r>
            <a:r>
              <a:rPr lang="ru-RU" dirty="0" smtClean="0">
                <a:solidFill>
                  <a:srgbClr val="002060"/>
                </a:solidFill>
                <a:cs typeface="Proxima Nova Light"/>
              </a:rPr>
              <a:t>;</a:t>
            </a:r>
            <a:endParaRPr lang="ru-RU" noProof="0" dirty="0" smtClean="0">
              <a:solidFill>
                <a:srgbClr val="002060"/>
              </a:solidFill>
              <a:cs typeface="Proxima Nova Light"/>
            </a:endParaRPr>
          </a:p>
          <a:p>
            <a:pPr marL="285750" lvl="0" indent="-285750" algn="r" defTabSz="9144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Light"/>
              </a:rPr>
              <a:t>Все</a:t>
            </a:r>
            <a:r>
              <a:rPr kumimoji="0" lang="ru-RU" sz="18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Light"/>
              </a:rPr>
              <a:t> три сырьевых компонента (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Light"/>
              </a:rPr>
              <a:t>N – P </a:t>
            </a:r>
            <a:r>
              <a:rPr lang="en-US" dirty="0">
                <a:solidFill>
                  <a:srgbClr val="002060"/>
                </a:solidFill>
                <a:cs typeface="Proxima Nova Light"/>
              </a:rPr>
              <a:t>–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Light"/>
              </a:rPr>
              <a:t> K)</a:t>
            </a:r>
            <a:r>
              <a:rPr lang="ru-RU" dirty="0" smtClean="0">
                <a:solidFill>
                  <a:srgbClr val="002060"/>
                </a:solidFill>
                <a:cs typeface="Proxima Nova Light"/>
              </a:rPr>
              <a:t>;</a:t>
            </a:r>
            <a:endParaRPr lang="en-US" dirty="0" smtClean="0">
              <a:solidFill>
                <a:srgbClr val="002060"/>
              </a:solidFill>
              <a:cs typeface="Proxima Nova Light"/>
            </a:endParaRPr>
          </a:p>
          <a:p>
            <a:pPr marL="285750" lvl="0" indent="-285750" algn="r" defTabSz="9144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Light"/>
              </a:rPr>
              <a:t>Один из лидеров Европейского рынка.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Proxima Nov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E3B8CD-D634-45EB-A9C6-7B7F7F487746}"/>
              </a:ext>
            </a:extLst>
          </p:cNvPr>
          <p:cNvSpPr txBox="1"/>
          <p:nvPr/>
        </p:nvSpPr>
        <p:spPr>
          <a:xfrm>
            <a:off x="1184311" y="4677448"/>
            <a:ext cx="4332208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Cond Bold"/>
              </a:rPr>
              <a:t>Обширные знания в питании растений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Proxima Nova Cond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Light"/>
              </a:rPr>
              <a:t>Лидер на всех континентах –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Light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Light"/>
              </a:rPr>
              <a:t>более 10 000 клиентов по всему миру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Proxima Nova Light"/>
              </a:rPr>
              <a:t>. </a:t>
            </a:r>
          </a:p>
        </p:txBody>
      </p:sp>
      <p:pic>
        <p:nvPicPr>
          <p:cNvPr id="11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199" y="1881429"/>
            <a:ext cx="1687607" cy="2838223"/>
          </a:xfrm>
          <a:prstGeom prst="rect">
            <a:avLst/>
          </a:prstGeom>
        </p:spPr>
      </p:pic>
      <p:pic>
        <p:nvPicPr>
          <p:cNvPr id="12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970" y="1842868"/>
            <a:ext cx="1862789" cy="2876784"/>
          </a:xfrm>
          <a:prstGeom prst="rect">
            <a:avLst/>
          </a:prstGeom>
        </p:spPr>
      </p:pic>
      <p:pic>
        <p:nvPicPr>
          <p:cNvPr id="13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154" y="1922922"/>
            <a:ext cx="1774854" cy="2755236"/>
          </a:xfrm>
          <a:prstGeom prst="rect">
            <a:avLst/>
          </a:prstGeom>
        </p:spPr>
      </p:pic>
      <p:pic>
        <p:nvPicPr>
          <p:cNvPr id="14" name="Picture 2" descr="https://assets.brandfolder.com/pxbe2y-cuuza8-ggg2me/v/6753166/original/aqualis_logo_horiz_cmyk.ep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40" y="964667"/>
            <a:ext cx="2401319" cy="598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673" y="3347570"/>
            <a:ext cx="2148294" cy="28643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56"/>
          <a:stretch/>
        </p:blipFill>
        <p:spPr>
          <a:xfrm>
            <a:off x="4940988" y="3638387"/>
            <a:ext cx="3950530" cy="30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3</a:t>
            </a:fld>
            <a:endParaRPr lang="x-none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481CE789-ED41-44D1-8480-20658B619D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868545"/>
            <a:ext cx="5791200" cy="49251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МИФ №1: </a:t>
            </a:r>
            <a:r>
              <a:rPr lang="ru-RU" sz="3600" b="1" dirty="0">
                <a:solidFill>
                  <a:schemeClr val="tx1"/>
                </a:solidFill>
              </a:rPr>
              <a:t>использования NPK удобрений достаточно для разработки сбалансированной программы питания ягодных культур,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всё остальное – чистый </a:t>
            </a:r>
            <a:r>
              <a:rPr lang="ru-RU" sz="3600" b="1" dirty="0" smtClean="0">
                <a:solidFill>
                  <a:schemeClr val="tx1"/>
                </a:solidFill>
              </a:rPr>
              <a:t>маркетинг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56"/>
          <a:stretch/>
        </p:blipFill>
        <p:spPr>
          <a:xfrm>
            <a:off x="6081848" y="771507"/>
            <a:ext cx="5768815" cy="44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9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4</a:t>
            </a:fld>
            <a:endParaRPr lang="x-none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309254" y="262351"/>
            <a:ext cx="11277307" cy="49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53868"/>
                </a:solidFill>
              </a:rPr>
              <a:t>Использование </a:t>
            </a:r>
            <a:r>
              <a:rPr lang="en-US" sz="2400" b="1" dirty="0" smtClean="0">
                <a:solidFill>
                  <a:srgbClr val="053868"/>
                </a:solidFill>
              </a:rPr>
              <a:t>NPK</a:t>
            </a:r>
            <a:endParaRPr lang="ru-RU" sz="2400" b="1" dirty="0">
              <a:solidFill>
                <a:srgbClr val="053868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309254" y="1178512"/>
            <a:ext cx="6154125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Ягодные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культуры нуждаются в сбалансированном питании которое состоит минимум из 13 элементов питания</a:t>
            </a:r>
          </a:p>
          <a:p>
            <a:pPr defTabSz="914377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N P K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являются основными элементами питания, НО недостаток хотя бы одного, НАПРИМЕР, Железа (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Fe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), может серьезно снизить урожайность и качество.</a:t>
            </a:r>
          </a:p>
        </p:txBody>
      </p:sp>
      <p:pic>
        <p:nvPicPr>
          <p:cNvPr id="8" name="Picture 2" descr="Severe iron deficiency with bleached foli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25" y="129902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47528" y="5162083"/>
            <a:ext cx="8596923" cy="482199"/>
          </a:xfrm>
          <a:prstGeom prst="rect">
            <a:avLst/>
          </a:prstGeom>
          <a:noFill/>
          <a:ln w="57150">
            <a:solidFill>
              <a:srgbClr val="053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528" y="5203127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>
                <a:solidFill>
                  <a:srgbClr val="002060"/>
                </a:solidFill>
              </a:rPr>
              <a:t>Убедитесь, что в почве достаточно всех питательных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286246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5</a:t>
            </a:fld>
            <a:endParaRPr lang="x-none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652170" y="348103"/>
            <a:ext cx="9883024" cy="598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ru-RU" altLang="ru-RU" sz="2400" b="1" u="sng" dirty="0">
                <a:solidFill>
                  <a:srgbClr val="002060"/>
                </a:solidFill>
                <a:latin typeface="+mn-lt"/>
                <a:cs typeface="Proxima Nova Cond Bold"/>
              </a:rPr>
              <a:t>Необходимые элементы питания</a:t>
            </a:r>
            <a:endParaRPr lang="en-US" altLang="ru-RU" sz="2400" b="1" u="sng" dirty="0">
              <a:solidFill>
                <a:srgbClr val="002060"/>
              </a:solidFill>
              <a:latin typeface="+mn-lt"/>
              <a:cs typeface="Proxima Nova Cond Bold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 Углекислый газ 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CO</a:t>
            </a:r>
            <a:r>
              <a:rPr lang="en-US" altLang="ru-RU" sz="24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</a:pP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Вода 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H</a:t>
            </a:r>
            <a:r>
              <a:rPr lang="en-US" altLang="ru-RU" sz="24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O</a:t>
            </a:r>
            <a:endParaRPr lang="ru-RU" altLang="ru-RU" sz="24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endParaRPr lang="ru-RU" altLang="ru-RU" sz="2400" b="1" u="sng" dirty="0" smtClean="0">
              <a:solidFill>
                <a:srgbClr val="002060"/>
              </a:solidFill>
              <a:latin typeface="+mn-lt"/>
              <a:cs typeface="Proxima Nova Cond Bold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+mn-lt"/>
                <a:cs typeface="Proxima Nova Cond Bold"/>
              </a:rPr>
              <a:t>Макро- и </a:t>
            </a:r>
            <a:r>
              <a:rPr lang="ru-RU" altLang="ru-RU" sz="2400" b="1" u="sng" dirty="0" err="1" smtClean="0">
                <a:solidFill>
                  <a:srgbClr val="002060"/>
                </a:solidFill>
                <a:latin typeface="+mn-lt"/>
                <a:cs typeface="Proxima Nova Cond Bold"/>
              </a:rPr>
              <a:t>мезоэлементы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Proxima Nova Light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Proxima Nova Light"/>
              </a:rPr>
              <a:t>(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вынос исчисляется в кг на 1 т продукции): Азот 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N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),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Фосфор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(Р),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Калий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(К),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Сера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S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),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Кальций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Ca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),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Магний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Mg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</a:t>
            </a:r>
            <a:endParaRPr lang="ru-RU" altLang="ru-RU" sz="24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endParaRPr lang="ru-RU" altLang="ru-RU" sz="2400" b="1" u="sng" dirty="0" smtClean="0">
              <a:solidFill>
                <a:srgbClr val="002060"/>
              </a:solidFill>
              <a:latin typeface="+mn-lt"/>
              <a:cs typeface="Proxima Nova Cond Bold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+mn-lt"/>
                <a:cs typeface="Proxima Nova Cond Bold"/>
              </a:rPr>
              <a:t>Микроэлементы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  <a:cs typeface="Proxima Nova Light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(вынос исчисляется в г на 1 т продукции): Марганец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err="1" smtClean="0">
                <a:solidFill>
                  <a:srgbClr val="002060"/>
                </a:solidFill>
                <a:latin typeface="+mn-lt"/>
              </a:rPr>
              <a:t>Mn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),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Цинк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Zn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),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Железо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Fe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),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Медь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Cu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),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Бор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B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),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Молибден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Mo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), Натрий 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Na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и Хлор</a:t>
            </a:r>
            <a:r>
              <a:rPr lang="en-US" alt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Cl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)</a:t>
            </a:r>
            <a:r>
              <a:rPr lang="en-US" altLang="ru-RU" sz="2400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altLang="ru-RU" sz="2400" dirty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393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6</a:t>
            </a:fld>
            <a:endParaRPr lang="x-none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81920" y="176161"/>
            <a:ext cx="11277307" cy="499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800"/>
            </a:lvl1pPr>
            <a:lvl2pPr>
              <a:lnSpc>
                <a:spcPts val="1900"/>
              </a:lnSpc>
              <a:spcBef>
                <a:spcPts val="0"/>
              </a:spcBef>
              <a:defRPr sz="1200" b="0">
                <a:solidFill>
                  <a:schemeClr val="accent3"/>
                </a:solidFill>
              </a:defRPr>
            </a:lvl2pPr>
          </a:lstStyle>
          <a:p>
            <a:r>
              <a:rPr lang="ru-RU" sz="2800" b="1" dirty="0" smtClean="0">
                <a:solidFill>
                  <a:srgbClr val="053868"/>
                </a:solidFill>
              </a:rPr>
              <a:t>Дефицит элементов</a:t>
            </a:r>
            <a:endParaRPr lang="ru-RU" sz="2800" b="1" dirty="0">
              <a:solidFill>
                <a:srgbClr val="053868"/>
              </a:solidFill>
            </a:endParaRPr>
          </a:p>
        </p:txBody>
      </p:sp>
      <p:pic>
        <p:nvPicPr>
          <p:cNvPr id="7" name="Рисунок 6" descr="https://images.benchmarkemail.com/client648214/image549506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7"/>
          <a:stretch/>
        </p:blipFill>
        <p:spPr bwMode="auto">
          <a:xfrm>
            <a:off x="4783139" y="2115893"/>
            <a:ext cx="3077253" cy="2981317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799674" y="3102202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-Р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49" y="2247416"/>
            <a:ext cx="3633171" cy="27194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34" y="2247537"/>
            <a:ext cx="3356731" cy="27193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40701" y="3131222"/>
            <a:ext cx="9605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-К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7363" y="3102202"/>
            <a:ext cx="10775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-</a:t>
            </a:r>
            <a:r>
              <a:rPr lang="en-US" sz="6600" dirty="0" smtClean="0">
                <a:solidFill>
                  <a:schemeClr val="bg1"/>
                </a:solidFill>
              </a:rPr>
              <a:t>N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7</a:t>
            </a:fld>
            <a:endParaRPr lang="x-none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481CE789-ED41-44D1-8480-20658B619D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5344" y="771507"/>
            <a:ext cx="5174674" cy="49251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МИФ №2: </a:t>
            </a:r>
            <a:r>
              <a:rPr lang="ru-RU" sz="3600" b="1" dirty="0">
                <a:solidFill>
                  <a:schemeClr val="tx1"/>
                </a:solidFill>
              </a:rPr>
              <a:t>диагностика почвы и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воды – скорее игрушка, чем реальный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инструмент, лучше потратить деньги на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что-нибудь другое.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56"/>
          <a:stretch/>
        </p:blipFill>
        <p:spPr>
          <a:xfrm>
            <a:off x="6081848" y="771507"/>
            <a:ext cx="5768815" cy="44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6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8</a:t>
            </a:fld>
            <a:endParaRPr lang="x-none"/>
          </a:p>
        </p:txBody>
      </p:sp>
      <p:sp>
        <p:nvSpPr>
          <p:cNvPr id="8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693" y="300568"/>
            <a:ext cx="11277307" cy="499128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800"/>
            </a:lvl1pPr>
            <a:lvl2pPr>
              <a:lnSpc>
                <a:spcPts val="1900"/>
              </a:lnSpc>
              <a:spcBef>
                <a:spcPts val="0"/>
              </a:spcBef>
              <a:defRPr sz="1200" b="0">
                <a:solidFill>
                  <a:schemeClr val="accent3"/>
                </a:solidFill>
              </a:defRPr>
            </a:lvl2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Диагностика </a:t>
            </a:r>
            <a:r>
              <a:rPr lang="ru-RU" sz="2400" b="1" dirty="0" smtClean="0">
                <a:solidFill>
                  <a:srgbClr val="002060"/>
                </a:solidFill>
              </a:rPr>
              <a:t>почвы</a:t>
            </a:r>
            <a:r>
              <a:rPr lang="en-US" sz="2400" b="1" dirty="0">
                <a:solidFill>
                  <a:srgbClr val="002060"/>
                </a:solidFill>
              </a:rPr>
              <a:t>,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воды и растений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309112" y="1414174"/>
            <a:ext cx="331755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+mn-lt"/>
              </a:rPr>
              <a:t>Регулярно </a:t>
            </a:r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проверяйте почву, воду и </a:t>
            </a:r>
            <a:r>
              <a:rPr lang="ru-RU" altLang="ru-RU" sz="2800" dirty="0" smtClean="0">
                <a:solidFill>
                  <a:srgbClr val="002060"/>
                </a:solidFill>
                <a:latin typeface="+mn-lt"/>
              </a:rPr>
              <a:t>растения, чтобы </a:t>
            </a:r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эффективно управлять программой </a:t>
            </a:r>
            <a:r>
              <a:rPr lang="ru-RU" altLang="ru-RU" sz="2800" dirty="0" smtClean="0">
                <a:solidFill>
                  <a:srgbClr val="002060"/>
                </a:solidFill>
                <a:latin typeface="+mn-lt"/>
              </a:rPr>
              <a:t>питания ягодных культур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  <a:p>
            <a:pPr defTabSz="914400">
              <a:spcBef>
                <a:spcPct val="50000"/>
              </a:spcBef>
              <a:buNone/>
            </a:pPr>
            <a:endParaRPr lang="ru-RU" altLang="ru-RU" sz="1600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13" r="9051"/>
          <a:stretch/>
        </p:blipFill>
        <p:spPr>
          <a:xfrm>
            <a:off x="7985417" y="1539274"/>
            <a:ext cx="3293531" cy="407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 rot="5400000">
            <a:off x="4379767" y="2007312"/>
            <a:ext cx="4060642" cy="31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1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9</a:t>
            </a:fld>
            <a:endParaRPr lang="x-none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47532" y="342416"/>
            <a:ext cx="11277307" cy="499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800"/>
            </a:lvl1pPr>
            <a:lvl2pPr>
              <a:lnSpc>
                <a:spcPts val="1900"/>
              </a:lnSpc>
              <a:spcBef>
                <a:spcPts val="0"/>
              </a:spcBef>
              <a:defRPr sz="1200" b="0">
                <a:solidFill>
                  <a:schemeClr val="accent3"/>
                </a:solidFill>
              </a:defRPr>
            </a:lvl2pPr>
          </a:lstStyle>
          <a:p>
            <a:r>
              <a:rPr lang="ru-RU" sz="2800" b="1" dirty="0" smtClean="0">
                <a:solidFill>
                  <a:srgbClr val="053868"/>
                </a:solidFill>
              </a:rPr>
              <a:t>Диагностика воды</a:t>
            </a:r>
            <a:endParaRPr lang="ru-RU" sz="2800" b="1" dirty="0">
              <a:solidFill>
                <a:srgbClr val="053868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06730" y="1787778"/>
            <a:ext cx="6285672" cy="2224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Proxima Nova Light"/>
                <a:cs typeface="Proxima Nova Light"/>
              </a:rPr>
              <a:t> </a:t>
            </a:r>
            <a:r>
              <a:rPr lang="ru-RU" altLang="ru-RU" sz="2400" b="1" u="sng" dirty="0">
                <a:solidFill>
                  <a:srgbClr val="002060"/>
                </a:solidFill>
                <a:latin typeface="+mn-lt"/>
                <a:cs typeface="Proxima Nova Light"/>
              </a:rPr>
              <a:t>Параметры поливной воды</a:t>
            </a:r>
            <a:r>
              <a:rPr lang="ru-RU" altLang="ru-RU" sz="2400" b="1" u="sng" dirty="0">
                <a:solidFill>
                  <a:srgbClr val="002060"/>
                </a:solidFill>
                <a:latin typeface="+mn-lt"/>
                <a:cs typeface="Proxima Nova Cond Bold"/>
              </a:rPr>
              <a:t>:</a:t>
            </a:r>
            <a:endParaRPr lang="en-US" altLang="ru-RU" sz="2400" b="1" u="sng" dirty="0">
              <a:solidFill>
                <a:srgbClr val="002060"/>
              </a:solidFill>
              <a:latin typeface="+mn-lt"/>
              <a:cs typeface="Proxima Nova Cond Bold"/>
            </a:endParaRP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+mn-lt"/>
                <a:cs typeface="Proxima Nova Light"/>
              </a:rPr>
              <a:t>рН оптимальный рН 6,5-7,5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+mn-lt"/>
                <a:cs typeface="Proxima Nova Light"/>
              </a:rPr>
              <a:t>ЕС (электропроводность)  менее 0,7 </a:t>
            </a:r>
            <a:r>
              <a:rPr lang="ru-RU" altLang="ru-RU" sz="2400" dirty="0" err="1">
                <a:solidFill>
                  <a:srgbClr val="002060"/>
                </a:solidFill>
                <a:latin typeface="+mn-lt"/>
                <a:cs typeface="Proxima Nova Light"/>
              </a:rPr>
              <a:t>мСм</a:t>
            </a:r>
            <a:r>
              <a:rPr lang="ru-RU" altLang="ru-RU" sz="2400" dirty="0">
                <a:solidFill>
                  <a:srgbClr val="002060"/>
                </a:solidFill>
                <a:latin typeface="+mn-lt"/>
                <a:cs typeface="Proxima Nova Light"/>
              </a:rPr>
              <a:t>/см</a:t>
            </a:r>
          </a:p>
          <a:p>
            <a:pPr marL="180000" indent="-1800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+mn-lt"/>
                <a:cs typeface="Proxima Nova Light"/>
              </a:rPr>
              <a:t>Содержание хлоридов </a:t>
            </a:r>
            <a:r>
              <a:rPr lang="en-US" altLang="ru-RU" sz="2400" dirty="0">
                <a:solidFill>
                  <a:srgbClr val="002060"/>
                </a:solidFill>
                <a:latin typeface="+mn-lt"/>
                <a:cs typeface="Proxima Nova Light"/>
              </a:rPr>
              <a:t>&lt;</a:t>
            </a:r>
            <a:r>
              <a:rPr lang="ru-RU" altLang="ru-RU" sz="2400" dirty="0">
                <a:solidFill>
                  <a:srgbClr val="002060"/>
                </a:solidFill>
                <a:latin typeface="+mn-lt"/>
                <a:cs typeface="Proxima Nova Light"/>
              </a:rPr>
              <a:t>130 мг/л</a:t>
            </a:r>
          </a:p>
          <a:p>
            <a:pPr marL="180000" indent="-180000" algn="ct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endParaRPr lang="en-US" altLang="ru-RU" sz="1800" dirty="0">
              <a:latin typeface="Proxima Nova Light"/>
              <a:cs typeface="Proxima Nova Light"/>
            </a:endParaRPr>
          </a:p>
          <a:p>
            <a:pPr marL="180000" indent="-180000" algn="ct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endParaRPr lang="ru-RU" altLang="ru-RU" sz="1800" dirty="0">
              <a:latin typeface="Proxima Nova Light"/>
              <a:cs typeface="Proxima Nova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6637" y="1082491"/>
            <a:ext cx="3099050" cy="44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2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893</Words>
  <Application>Microsoft Office PowerPoint</Application>
  <PresentationFormat>Широкоэкранный</PresentationFormat>
  <Paragraphs>129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Proxima Nova Cond Bold</vt:lpstr>
      <vt:lpstr>Proxima Nova Light</vt:lpstr>
      <vt:lpstr>Times New Roman</vt:lpstr>
      <vt:lpstr>Office Theme</vt:lpstr>
      <vt:lpstr>Топ-5 мифов о минеральном питании, или  Как иллюзия знания снижает урожай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Столяров Максим Евгеньевич</cp:lastModifiedBy>
  <cp:revision>14</cp:revision>
  <dcterms:modified xsi:type="dcterms:W3CDTF">2022-02-17T14:31:24Z</dcterms:modified>
</cp:coreProperties>
</file>